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7" r:id="rId2"/>
    <p:sldId id="677" r:id="rId3"/>
    <p:sldId id="672" r:id="rId4"/>
    <p:sldId id="675" r:id="rId5"/>
    <p:sldId id="678" r:id="rId6"/>
    <p:sldId id="679" r:id="rId7"/>
    <p:sldId id="676" r:id="rId8"/>
    <p:sldId id="68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EF"/>
    <a:srgbClr val="FFFDF1"/>
    <a:srgbClr val="FFFEF2"/>
    <a:srgbClr val="FFFDF2"/>
    <a:srgbClr val="153E70"/>
    <a:srgbClr val="53A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2"/>
    <p:restoredTop sz="95804"/>
  </p:normalViewPr>
  <p:slideViewPr>
    <p:cSldViewPr snapToGrid="0" snapToObjects="1" showGuides="1">
      <p:cViewPr varScale="1">
        <p:scale>
          <a:sx n="117" d="100"/>
          <a:sy n="117" d="100"/>
        </p:scale>
        <p:origin x="1128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44896-F2AA-2441-BDEF-F26554A1F94E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9AFF-E82D-854D-BC83-72BAF239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5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AFF-E82D-854D-BC83-72BAF2390E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3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42838"/>
            <a:ext cx="8534400" cy="604513"/>
          </a:xfrm>
        </p:spPr>
        <p:txBody>
          <a:bodyPr/>
          <a:lstStyle>
            <a:lvl1pPr marL="0" indent="0" algn="l">
              <a:buNone/>
              <a:defRPr sz="2100">
                <a:solidFill>
                  <a:srgbClr val="000000"/>
                </a:solidFill>
                <a:latin typeface="Arial"/>
                <a:cs typeface="Arial"/>
              </a:defRPr>
            </a:lvl1pPr>
            <a:lvl2pPr marL="3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096689"/>
            <a:ext cx="10972800" cy="1143000"/>
          </a:xfrm>
        </p:spPr>
        <p:txBody>
          <a:bodyPr/>
          <a:lstStyle>
            <a:lvl1pPr algn="l">
              <a:defRPr sz="3751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8454185" y="800595"/>
            <a:ext cx="3128216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273585"/>
            <a:ext cx="8534400" cy="339811"/>
          </a:xfrm>
        </p:spPr>
        <p:txBody>
          <a:bodyPr/>
          <a:lstStyle>
            <a:lvl1pPr marL="0" indent="0" algn="l">
              <a:buNone/>
              <a:defRPr sz="900" baseline="0">
                <a:solidFill>
                  <a:srgbClr val="9D9D9D"/>
                </a:solidFill>
              </a:defRPr>
            </a:lvl1pPr>
            <a:lvl2pPr marL="342882" indent="0" algn="ctr">
              <a:buNone/>
              <a:defRPr/>
            </a:lvl2pPr>
            <a:lvl3pPr marL="685766" indent="0" algn="ctr">
              <a:buNone/>
              <a:defRPr/>
            </a:lvl3pPr>
            <a:lvl4pPr marL="1028649" indent="0" algn="ctr">
              <a:buNone/>
              <a:defRPr/>
            </a:lvl4pPr>
            <a:lvl5pPr marL="1371532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60350" y="791392"/>
            <a:ext cx="2122060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24032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42833"/>
            <a:ext cx="8534400" cy="604513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000000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096689"/>
            <a:ext cx="10972800" cy="1143000"/>
          </a:xfrm>
        </p:spPr>
        <p:txBody>
          <a:bodyPr/>
          <a:lstStyle>
            <a:lvl1pPr algn="l">
              <a:defRPr sz="5333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273581"/>
            <a:ext cx="8534400" cy="339811"/>
          </a:xfrm>
        </p:spPr>
        <p:txBody>
          <a:bodyPr/>
          <a:lstStyle>
            <a:lvl1pPr marL="0" indent="0" algn="l">
              <a:buNone/>
              <a:defRPr sz="1600" baseline="0">
                <a:solidFill>
                  <a:srgbClr val="9D9D9D"/>
                </a:solidFill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60329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110108"/>
            <a:ext cx="4948811" cy="957848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000000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609600" y="1545983"/>
            <a:ext cx="4948811" cy="2153335"/>
          </a:xfrm>
        </p:spPr>
        <p:txBody>
          <a:bodyPr/>
          <a:lstStyle>
            <a:lvl1pPr>
              <a:defRPr sz="5333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491351"/>
            <a:ext cx="4801568" cy="339811"/>
          </a:xfrm>
        </p:spPr>
        <p:txBody>
          <a:bodyPr/>
          <a:lstStyle>
            <a:lvl1pPr marL="0" indent="0" algn="l">
              <a:buNone/>
              <a:defRPr sz="1600" baseline="0">
                <a:solidFill>
                  <a:srgbClr val="9D9D9D"/>
                </a:solidFill>
              </a:defRPr>
            </a:lvl1pPr>
            <a:lvl2pPr marL="609585" indent="0" algn="ctr">
              <a:buNone/>
              <a:defRPr/>
            </a:lvl2pPr>
            <a:lvl3pPr marL="1219170" indent="0" algn="ctr">
              <a:buNone/>
              <a:defRPr/>
            </a:lvl3pPr>
            <a:lvl4pPr marL="1828754" indent="0" algn="ctr">
              <a:buNone/>
              <a:defRPr/>
            </a:lvl4pPr>
            <a:lvl5pPr marL="2438339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41535" y="1546225"/>
            <a:ext cx="5240867" cy="4284936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38568" y="662859"/>
            <a:ext cx="2843833" cy="312291"/>
          </a:xfrm>
        </p:spPr>
        <p:txBody>
          <a:bodyPr/>
          <a:lstStyle>
            <a:lvl1pPr marL="0" indent="0" algn="r">
              <a:buNone/>
              <a:defRPr sz="1333" b="1">
                <a:solidFill>
                  <a:srgbClr val="003E74"/>
                </a:solidFill>
              </a:defRPr>
            </a:lvl1pPr>
            <a:lvl2pPr marL="609585" indent="0">
              <a:buNone/>
              <a:defRPr sz="1600">
                <a:solidFill>
                  <a:srgbClr val="003E74"/>
                </a:solidFill>
              </a:defRPr>
            </a:lvl2pPr>
            <a:lvl3pPr marL="1219170" indent="0">
              <a:buNone/>
              <a:defRPr sz="1600">
                <a:solidFill>
                  <a:srgbClr val="003E74"/>
                </a:solidFill>
              </a:defRPr>
            </a:lvl3pPr>
            <a:lvl4pPr marL="1828754" indent="0">
              <a:buNone/>
              <a:defRPr sz="1600">
                <a:solidFill>
                  <a:srgbClr val="003E74"/>
                </a:solidFill>
              </a:defRPr>
            </a:lvl4pPr>
            <a:lvl5pPr marL="2438339" indent="0">
              <a:buNone/>
              <a:defRPr sz="16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653256" y="984350"/>
            <a:ext cx="1929145" cy="257175"/>
          </a:xfrm>
        </p:spPr>
        <p:txBody>
          <a:bodyPr/>
          <a:lstStyle>
            <a:lvl1pPr marL="0" indent="0" algn="r">
              <a:buNone/>
              <a:defRPr sz="1333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14027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45096"/>
            <a:ext cx="4801568" cy="797761"/>
          </a:xfrm>
        </p:spPr>
        <p:txBody>
          <a:bodyPr/>
          <a:lstStyle>
            <a:lvl1pPr marL="0" indent="0" algn="l">
              <a:buNone/>
              <a:defRPr sz="2100">
                <a:solidFill>
                  <a:srgbClr val="000000"/>
                </a:solidFill>
                <a:latin typeface="Arial"/>
                <a:cs typeface="Arial"/>
              </a:defRPr>
            </a:lvl1pPr>
            <a:lvl2pPr marL="3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609600" y="1545989"/>
            <a:ext cx="4801568" cy="2153335"/>
          </a:xfrm>
        </p:spPr>
        <p:txBody>
          <a:bodyPr/>
          <a:lstStyle>
            <a:lvl1pPr>
              <a:defRPr sz="3751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522045"/>
            <a:ext cx="4801568" cy="339811"/>
          </a:xfrm>
        </p:spPr>
        <p:txBody>
          <a:bodyPr/>
          <a:lstStyle>
            <a:lvl1pPr marL="0" indent="0" algn="l">
              <a:buNone/>
              <a:defRPr sz="900" baseline="0">
                <a:solidFill>
                  <a:srgbClr val="9D9D9D"/>
                </a:solidFill>
              </a:defRPr>
            </a:lvl1pPr>
            <a:lvl2pPr marL="342882" indent="0" algn="ctr">
              <a:buNone/>
              <a:defRPr/>
            </a:lvl2pPr>
            <a:lvl3pPr marL="685766" indent="0" algn="ctr">
              <a:buNone/>
              <a:defRPr/>
            </a:lvl3pPr>
            <a:lvl4pPr marL="1028649" indent="0" algn="ctr">
              <a:buNone/>
              <a:defRPr/>
            </a:lvl4pPr>
            <a:lvl5pPr marL="1371532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41536" y="1546228"/>
            <a:ext cx="5240867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60350" y="791392"/>
            <a:ext cx="2122060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3896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900"/>
            </a:lvl3pPr>
            <a:lvl4pPr>
              <a:buClr>
                <a:srgbClr val="0085CA"/>
              </a:buClr>
              <a:defRPr sz="900"/>
            </a:lvl4pPr>
            <a:lvl5pPr>
              <a:buClr>
                <a:srgbClr val="0085CA"/>
              </a:buClr>
              <a:defRPr sz="900">
                <a:latin typeface="+mn-lt"/>
              </a:defRPr>
            </a:lvl5pPr>
            <a:lvl6pPr marL="1714414" indent="0">
              <a:buNone/>
              <a:defRPr sz="1051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54184" y="469905"/>
            <a:ext cx="3128216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882" indent="0">
              <a:buNone/>
              <a:defRPr sz="900">
                <a:solidFill>
                  <a:srgbClr val="003E74"/>
                </a:solidFill>
              </a:defRPr>
            </a:lvl2pPr>
            <a:lvl3pPr marL="685766" indent="0">
              <a:buNone/>
              <a:defRPr sz="900">
                <a:solidFill>
                  <a:srgbClr val="003E74"/>
                </a:solidFill>
              </a:defRPr>
            </a:lvl3pPr>
            <a:lvl4pPr marL="1028649" indent="0">
              <a:buNone/>
              <a:defRPr sz="900">
                <a:solidFill>
                  <a:srgbClr val="003E74"/>
                </a:solidFill>
              </a:defRPr>
            </a:lvl4pPr>
            <a:lvl5pPr marL="1371532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460350" y="791392"/>
            <a:ext cx="2122060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86368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609606" y="2346581"/>
            <a:ext cx="5267836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54184" y="469905"/>
            <a:ext cx="3128216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882" indent="0">
              <a:buNone/>
              <a:defRPr sz="900">
                <a:solidFill>
                  <a:srgbClr val="003E74"/>
                </a:solidFill>
              </a:defRPr>
            </a:lvl2pPr>
            <a:lvl3pPr marL="685766" indent="0">
              <a:buNone/>
              <a:defRPr sz="900">
                <a:solidFill>
                  <a:srgbClr val="003E74"/>
                </a:solidFill>
              </a:defRPr>
            </a:lvl3pPr>
            <a:lvl4pPr marL="1028649" indent="0">
              <a:buNone/>
              <a:defRPr sz="900">
                <a:solidFill>
                  <a:srgbClr val="003E74"/>
                </a:solidFill>
              </a:defRPr>
            </a:lvl4pPr>
            <a:lvl5pPr marL="1371532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6314564" y="2346581"/>
            <a:ext cx="526783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460350" y="791392"/>
            <a:ext cx="2122060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9499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609606" y="2346581"/>
            <a:ext cx="5267836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487911"/>
            <a:ext cx="10972800" cy="507556"/>
          </a:xfrm>
        </p:spPr>
        <p:txBody>
          <a:bodyPr/>
          <a:lstStyle>
            <a:lvl1pPr>
              <a:defRPr sz="21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54184" y="469905"/>
            <a:ext cx="3128216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882" indent="0">
              <a:buNone/>
              <a:defRPr sz="900">
                <a:solidFill>
                  <a:srgbClr val="003E74"/>
                </a:solidFill>
              </a:defRPr>
            </a:lvl2pPr>
            <a:lvl3pPr marL="685766" indent="0">
              <a:buNone/>
              <a:defRPr sz="900">
                <a:solidFill>
                  <a:srgbClr val="003E74"/>
                </a:solidFill>
              </a:defRPr>
            </a:lvl3pPr>
            <a:lvl4pPr marL="1028649" indent="0">
              <a:buNone/>
              <a:defRPr sz="900">
                <a:solidFill>
                  <a:srgbClr val="003E74"/>
                </a:solidFill>
              </a:defRPr>
            </a:lvl4pPr>
            <a:lvl5pPr marL="1371532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314564" y="2346584"/>
            <a:ext cx="5267837" cy="2797495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1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314026" y="5346527"/>
            <a:ext cx="5268383" cy="644160"/>
          </a:xfrm>
        </p:spPr>
        <p:txBody>
          <a:bodyPr/>
          <a:lstStyle>
            <a:lvl1pPr marL="0" marR="0" indent="0" algn="l" defTabSz="342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900" baseline="0">
                <a:solidFill>
                  <a:srgbClr val="0085CA"/>
                </a:solidFill>
              </a:defRPr>
            </a:lvl1pPr>
            <a:lvl2pPr marL="342882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marL="0" marR="0" lvl="0" indent="0" algn="l" defTabSz="3428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60350" y="791392"/>
            <a:ext cx="2122060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73384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609606" y="2346581"/>
            <a:ext cx="5267836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487911"/>
            <a:ext cx="10972800" cy="507556"/>
          </a:xfrm>
        </p:spPr>
        <p:txBody>
          <a:bodyPr/>
          <a:lstStyle>
            <a:lvl1pPr>
              <a:defRPr sz="21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54184" y="469905"/>
            <a:ext cx="3128216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882" indent="0">
              <a:buNone/>
              <a:defRPr sz="900">
                <a:solidFill>
                  <a:srgbClr val="003E74"/>
                </a:solidFill>
              </a:defRPr>
            </a:lvl2pPr>
            <a:lvl3pPr marL="685766" indent="0">
              <a:buNone/>
              <a:defRPr sz="900">
                <a:solidFill>
                  <a:srgbClr val="003E74"/>
                </a:solidFill>
              </a:defRPr>
            </a:lvl3pPr>
            <a:lvl4pPr marL="1028649" indent="0">
              <a:buNone/>
              <a:defRPr sz="900">
                <a:solidFill>
                  <a:srgbClr val="003E74"/>
                </a:solidFill>
              </a:defRPr>
            </a:lvl4pPr>
            <a:lvl5pPr marL="1371532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14026" y="2346583"/>
            <a:ext cx="5268383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314026" y="5420148"/>
            <a:ext cx="5268383" cy="570541"/>
          </a:xfrm>
        </p:spPr>
        <p:txBody>
          <a:bodyPr/>
          <a:lstStyle>
            <a:lvl1pPr marL="0" indent="0">
              <a:buNone/>
              <a:defRPr sz="751">
                <a:solidFill>
                  <a:srgbClr val="9D9D9D"/>
                </a:solidFill>
              </a:defRPr>
            </a:lvl1pPr>
            <a:lvl2pPr marL="342882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460350" y="791392"/>
            <a:ext cx="2122060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84081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54184" y="469905"/>
            <a:ext cx="3128216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882" indent="0">
              <a:buNone/>
              <a:defRPr sz="900">
                <a:solidFill>
                  <a:srgbClr val="003E74"/>
                </a:solidFill>
              </a:defRPr>
            </a:lvl2pPr>
            <a:lvl3pPr marL="685766" indent="0">
              <a:buNone/>
              <a:defRPr sz="900">
                <a:solidFill>
                  <a:srgbClr val="003E74"/>
                </a:solidFill>
              </a:defRPr>
            </a:lvl3pPr>
            <a:lvl4pPr marL="1028649" indent="0">
              <a:buNone/>
              <a:defRPr sz="900">
                <a:solidFill>
                  <a:srgbClr val="003E74"/>
                </a:solidFill>
              </a:defRPr>
            </a:lvl4pPr>
            <a:lvl5pPr marL="1371532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7" y="1487912"/>
            <a:ext cx="109728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7" y="5420148"/>
            <a:ext cx="5268383" cy="570541"/>
          </a:xfrm>
        </p:spPr>
        <p:txBody>
          <a:bodyPr/>
          <a:lstStyle>
            <a:lvl1pPr marL="0" indent="0">
              <a:buNone/>
              <a:defRPr sz="751">
                <a:solidFill>
                  <a:srgbClr val="9D9D9D"/>
                </a:solidFill>
              </a:defRPr>
            </a:lvl1pPr>
            <a:lvl2pPr marL="342882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460350" y="791392"/>
            <a:ext cx="2122060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247336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54184" y="469905"/>
            <a:ext cx="3128216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882" indent="0">
              <a:buNone/>
              <a:defRPr sz="900">
                <a:solidFill>
                  <a:srgbClr val="003E74"/>
                </a:solidFill>
              </a:defRPr>
            </a:lvl2pPr>
            <a:lvl3pPr marL="685766" indent="0">
              <a:buNone/>
              <a:defRPr sz="900">
                <a:solidFill>
                  <a:srgbClr val="003E74"/>
                </a:solidFill>
              </a:defRPr>
            </a:lvl3pPr>
            <a:lvl4pPr marL="1028649" indent="0">
              <a:buNone/>
              <a:defRPr sz="900">
                <a:solidFill>
                  <a:srgbClr val="003E74"/>
                </a:solidFill>
              </a:defRPr>
            </a:lvl4pPr>
            <a:lvl5pPr marL="1371532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7" y="1487912"/>
            <a:ext cx="5268383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7" y="5420148"/>
            <a:ext cx="5268383" cy="570541"/>
          </a:xfrm>
        </p:spPr>
        <p:txBody>
          <a:bodyPr/>
          <a:lstStyle>
            <a:lvl1pPr marL="0" indent="0">
              <a:buNone/>
              <a:defRPr sz="751">
                <a:solidFill>
                  <a:srgbClr val="9D9D9D"/>
                </a:solidFill>
              </a:defRPr>
            </a:lvl1pPr>
            <a:lvl2pPr marL="342882" indent="0">
              <a:buNone/>
              <a:defRPr/>
            </a:lvl2pPr>
            <a:lvl3pPr marL="685766" indent="0">
              <a:buNone/>
              <a:defRPr/>
            </a:lvl3pPr>
            <a:lvl4pPr marL="1028649" indent="0">
              <a:buNone/>
              <a:defRPr/>
            </a:lvl4pPr>
            <a:lvl5pPr marL="1371532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314026" y="1487914"/>
            <a:ext cx="5268383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314026" y="4214645"/>
            <a:ext cx="5268383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460350" y="791392"/>
            <a:ext cx="2122060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752585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54184" y="469905"/>
            <a:ext cx="3128216" cy="312291"/>
          </a:xfrm>
        </p:spPr>
        <p:txBody>
          <a:bodyPr/>
          <a:lstStyle>
            <a:lvl1pPr marL="0" indent="0" algn="r">
              <a:buNone/>
              <a:defRPr sz="900" b="1">
                <a:solidFill>
                  <a:srgbClr val="003E74"/>
                </a:solidFill>
              </a:defRPr>
            </a:lvl1pPr>
            <a:lvl2pPr marL="342882" indent="0">
              <a:buNone/>
              <a:defRPr sz="900">
                <a:solidFill>
                  <a:srgbClr val="003E74"/>
                </a:solidFill>
              </a:defRPr>
            </a:lvl2pPr>
            <a:lvl3pPr marL="685766" indent="0">
              <a:buNone/>
              <a:defRPr sz="900">
                <a:solidFill>
                  <a:srgbClr val="003E74"/>
                </a:solidFill>
              </a:defRPr>
            </a:lvl3pPr>
            <a:lvl4pPr marL="1028649" indent="0">
              <a:buNone/>
              <a:defRPr sz="900">
                <a:solidFill>
                  <a:srgbClr val="003E74"/>
                </a:solidFill>
              </a:defRPr>
            </a:lvl4pPr>
            <a:lvl5pPr marL="1371532" indent="0">
              <a:buNone/>
              <a:defRPr sz="9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460350" y="791392"/>
            <a:ext cx="2122060" cy="257175"/>
          </a:xfrm>
        </p:spPr>
        <p:txBody>
          <a:bodyPr/>
          <a:lstStyle>
            <a:lvl1pPr marL="0" indent="0" algn="r">
              <a:buNone/>
              <a:defRPr sz="9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1236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346581"/>
            <a:ext cx="109728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487911"/>
            <a:ext cx="109728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9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4" r:id="rId11"/>
  </p:sldLayoutIdLst>
  <p:hf hdr="0"/>
  <p:txStyles>
    <p:titleStyle>
      <a:lvl1pPr algn="l" defTabSz="342882" rtl="0" eaLnBrk="1" latinLnBrk="0" hangingPunct="1">
        <a:spcBef>
          <a:spcPct val="0"/>
        </a:spcBef>
        <a:buNone/>
        <a:defRPr sz="21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257162" indent="-257162" algn="l" defTabSz="342882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351" kern="1200">
          <a:solidFill>
            <a:schemeClr val="tx1"/>
          </a:solidFill>
          <a:latin typeface="Arial"/>
          <a:ea typeface="+mn-ea"/>
          <a:cs typeface="Arial"/>
        </a:defRPr>
      </a:lvl1pPr>
      <a:lvl2pPr marL="557185" indent="-214303" algn="l" defTabSz="342882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351" kern="1200">
          <a:solidFill>
            <a:schemeClr val="tx1"/>
          </a:solidFill>
          <a:latin typeface="Arial"/>
          <a:ea typeface="+mn-ea"/>
          <a:cs typeface="Arial"/>
        </a:defRPr>
      </a:lvl2pPr>
      <a:lvl3pPr marL="857208" indent="-171442" algn="l" defTabSz="342882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900" kern="1200">
          <a:solidFill>
            <a:schemeClr val="tx1"/>
          </a:solidFill>
          <a:latin typeface="Arial"/>
          <a:ea typeface="+mn-ea"/>
          <a:cs typeface="Arial"/>
        </a:defRPr>
      </a:lvl3pPr>
      <a:lvl4pPr marL="1200091" indent="-171442" algn="l" defTabSz="342882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900" kern="1200">
          <a:solidFill>
            <a:schemeClr val="tx1"/>
          </a:solidFill>
          <a:latin typeface="Arial"/>
          <a:ea typeface="+mn-ea"/>
          <a:cs typeface="Arial"/>
        </a:defRPr>
      </a:lvl4pPr>
      <a:lvl5pPr marL="1542973" indent="-171442" algn="l" defTabSz="342882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900" kern="1200">
          <a:solidFill>
            <a:schemeClr val="tx1"/>
          </a:solidFill>
          <a:latin typeface="Arial"/>
          <a:ea typeface="+mn-ea"/>
          <a:cs typeface="Arial"/>
        </a:defRPr>
      </a:lvl5pPr>
      <a:lvl6pPr marL="1885857" indent="-171442" algn="l" defTabSz="34288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34288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34288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6" indent="-171442" algn="l" defTabSz="34288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4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2" algn="l" defTabSz="342882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microsoft.com/office/2007/relationships/hdphoto" Target="../media/hdphoto3.wdp"/><Relationship Id="rId12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1.png"/><Relationship Id="rId18" Type="http://schemas.microsoft.com/office/2007/relationships/hdphoto" Target="../media/hdphoto10.wdp"/><Relationship Id="rId26" Type="http://schemas.openxmlformats.org/officeDocument/2006/relationships/image" Target="../media/image41.jpeg"/><Relationship Id="rId3" Type="http://schemas.microsoft.com/office/2007/relationships/hdphoto" Target="../media/hdphoto6.wdp"/><Relationship Id="rId21" Type="http://schemas.openxmlformats.org/officeDocument/2006/relationships/image" Target="../media/image36.jpeg"/><Relationship Id="rId7" Type="http://schemas.openxmlformats.org/officeDocument/2006/relationships/image" Target="../media/image26.jpeg"/><Relationship Id="rId12" Type="http://schemas.microsoft.com/office/2007/relationships/hdphoto" Target="../media/hdphoto7.wdp"/><Relationship Id="rId17" Type="http://schemas.openxmlformats.org/officeDocument/2006/relationships/image" Target="../media/image33.png"/><Relationship Id="rId25" Type="http://schemas.openxmlformats.org/officeDocument/2006/relationships/image" Target="../media/image40.jpeg"/><Relationship Id="rId2" Type="http://schemas.openxmlformats.org/officeDocument/2006/relationships/image" Target="../media/image22.png"/><Relationship Id="rId16" Type="http://schemas.microsoft.com/office/2007/relationships/hdphoto" Target="../media/hdphoto9.wdp"/><Relationship Id="rId20" Type="http://schemas.openxmlformats.org/officeDocument/2006/relationships/image" Target="../media/image35.jpeg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24" Type="http://schemas.openxmlformats.org/officeDocument/2006/relationships/image" Target="../media/image39.jpeg"/><Relationship Id="rId5" Type="http://schemas.openxmlformats.org/officeDocument/2006/relationships/image" Target="../media/image24.jpg"/><Relationship Id="rId15" Type="http://schemas.openxmlformats.org/officeDocument/2006/relationships/image" Target="../media/image32.png"/><Relationship Id="rId23" Type="http://schemas.openxmlformats.org/officeDocument/2006/relationships/image" Target="../media/image38.jpeg"/><Relationship Id="rId28" Type="http://schemas.openxmlformats.org/officeDocument/2006/relationships/image" Target="../media/image43.jpeg"/><Relationship Id="rId10" Type="http://schemas.openxmlformats.org/officeDocument/2006/relationships/image" Target="../media/image29.png"/><Relationship Id="rId19" Type="http://schemas.openxmlformats.org/officeDocument/2006/relationships/image" Target="../media/image34.jpeg"/><Relationship Id="rId31" Type="http://schemas.microsoft.com/office/2007/relationships/hdphoto" Target="../media/hdphoto1.wdp"/><Relationship Id="rId4" Type="http://schemas.openxmlformats.org/officeDocument/2006/relationships/image" Target="../media/image23.jpg"/><Relationship Id="rId9" Type="http://schemas.openxmlformats.org/officeDocument/2006/relationships/image" Target="../media/image28.png"/><Relationship Id="rId14" Type="http://schemas.microsoft.com/office/2007/relationships/hdphoto" Target="../media/hdphoto8.wdp"/><Relationship Id="rId22" Type="http://schemas.openxmlformats.org/officeDocument/2006/relationships/image" Target="../media/image37.jpeg"/><Relationship Id="rId27" Type="http://schemas.openxmlformats.org/officeDocument/2006/relationships/image" Target="../media/image42.jpeg"/><Relationship Id="rId30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7778" y="2237987"/>
            <a:ext cx="10887181" cy="1685984"/>
          </a:xfrm>
        </p:spPr>
        <p:txBody>
          <a:bodyPr/>
          <a:lstStyle/>
          <a:p>
            <a:pPr marL="0" indent="0" algn="ctr"/>
            <a:r>
              <a:rPr lang="en-GB" sz="4000" b="1" dirty="0"/>
              <a:t>Harnessing data to transform the power of molecular diagnostics and epidemiological modelling </a:t>
            </a:r>
            <a:br>
              <a:rPr lang="en-GB" sz="4000" b="1" dirty="0"/>
            </a:br>
            <a:endParaRPr lang="en-GB" sz="4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51CC3A4-9B3E-4F48-B76A-90B607B88F49}"/>
              </a:ext>
            </a:extLst>
          </p:cNvPr>
          <p:cNvSpPr txBox="1">
            <a:spLocks/>
          </p:cNvSpPr>
          <p:nvPr/>
        </p:nvSpPr>
        <p:spPr>
          <a:xfrm>
            <a:off x="652409" y="4095140"/>
            <a:ext cx="10887181" cy="1685984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342882" rtl="0" eaLnBrk="1" latinLnBrk="0" hangingPunct="1">
              <a:spcBef>
                <a:spcPct val="0"/>
              </a:spcBef>
              <a:buNone/>
              <a:defRPr sz="5333" b="0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pPr marL="9525" algn="ctr" defTabSz="609585"/>
            <a:r>
              <a:rPr 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Jesus Rodriguez Manzano, PhD</a:t>
            </a:r>
          </a:p>
          <a:p>
            <a:pPr marL="9525" algn="ctr" defTabSz="609585"/>
            <a:r>
              <a:rPr lang="en-US" sz="2200" dirty="0">
                <a:solidFill>
                  <a:srgbClr val="000000">
                    <a:lumMod val="65000"/>
                    <a:lumOff val="35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Lecturer in Antimicrobial Resistance and Infectious Disease at Imperial College London</a:t>
            </a:r>
          </a:p>
          <a:p>
            <a:pPr marL="9525" algn="ctr" defTabSz="609585"/>
            <a:r>
              <a:rPr lang="en-US" sz="2200" dirty="0">
                <a:solidFill>
                  <a:srgbClr val="000000">
                    <a:lumMod val="65000"/>
                    <a:lumOff val="35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Deputy Director of the Centre for Antimicrobial </a:t>
            </a:r>
            <a:r>
              <a:rPr lang="en-US" sz="2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Optimisation</a:t>
            </a:r>
            <a:r>
              <a:rPr lang="en-US" sz="2200" dirty="0">
                <a:solidFill>
                  <a:srgbClr val="000000">
                    <a:lumMod val="65000"/>
                    <a:lumOff val="35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(CAMO)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A4B995-5DFA-CA44-B486-B00AE1711A95}"/>
              </a:ext>
            </a:extLst>
          </p:cNvPr>
          <p:cNvSpPr/>
          <p:nvPr/>
        </p:nvSpPr>
        <p:spPr>
          <a:xfrm>
            <a:off x="421240" y="256854"/>
            <a:ext cx="2732926" cy="893852"/>
          </a:xfrm>
          <a:prstGeom prst="rect">
            <a:avLst/>
          </a:prstGeom>
          <a:solidFill>
            <a:srgbClr val="FFFD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6" name="Picture 2" descr="Imperial College London, United Kingdom | Study.eu">
            <a:extLst>
              <a:ext uri="{FF2B5EF4-FFF2-40B4-BE49-F238E27FC236}">
                <a16:creationId xmlns:a16="http://schemas.microsoft.com/office/drawing/2014/main" id="{E811EDA2-6225-AD9A-D0C8-235E4ED1A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4" y="487423"/>
            <a:ext cx="2953495" cy="77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D626316B-9B68-3B48-86A9-53AD64671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36713" y="316254"/>
            <a:ext cx="1858246" cy="111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64B51B-1B78-C5EA-52EE-4801EA18504C}"/>
              </a:ext>
            </a:extLst>
          </p:cNvPr>
          <p:cNvSpPr/>
          <p:nvPr/>
        </p:nvSpPr>
        <p:spPr>
          <a:xfrm>
            <a:off x="421240" y="256854"/>
            <a:ext cx="2732926" cy="893852"/>
          </a:xfrm>
          <a:prstGeom prst="rect">
            <a:avLst/>
          </a:prstGeom>
          <a:solidFill>
            <a:srgbClr val="FFFD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4F4CE-2C62-7B56-E21B-BAECBCC2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0" y="151553"/>
            <a:ext cx="1104138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64B51B-1B78-C5EA-52EE-4801EA18504C}"/>
              </a:ext>
            </a:extLst>
          </p:cNvPr>
          <p:cNvSpPr/>
          <p:nvPr/>
        </p:nvSpPr>
        <p:spPr>
          <a:xfrm>
            <a:off x="421240" y="256854"/>
            <a:ext cx="2732926" cy="893852"/>
          </a:xfrm>
          <a:prstGeom prst="rect">
            <a:avLst/>
          </a:prstGeom>
          <a:solidFill>
            <a:srgbClr val="FFFD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43D0C-1C70-BF0C-E52F-D9FD637D0366}"/>
              </a:ext>
            </a:extLst>
          </p:cNvPr>
          <p:cNvSpPr/>
          <p:nvPr/>
        </p:nvSpPr>
        <p:spPr>
          <a:xfrm>
            <a:off x="723654" y="411392"/>
            <a:ext cx="10886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085C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lt"/>
              </a:rPr>
              <a:t>Data-driven multiplexing: concept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CA4C091-A90D-547D-05DC-0C9CE7A9A65F}"/>
              </a:ext>
            </a:extLst>
          </p:cNvPr>
          <p:cNvSpPr/>
          <p:nvPr/>
        </p:nvSpPr>
        <p:spPr>
          <a:xfrm>
            <a:off x="2211729" y="4531865"/>
            <a:ext cx="8040602" cy="721910"/>
          </a:xfrm>
          <a:prstGeom prst="rightArrow">
            <a:avLst>
              <a:gd name="adj1" fmla="val 47911"/>
              <a:gd name="adj2" fmla="val 60414"/>
            </a:avLst>
          </a:prstGeom>
          <a:solidFill>
            <a:srgbClr val="0085CA">
              <a:alpha val="1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E74DDF-3D52-DC89-72A1-14039532DB03}"/>
              </a:ext>
            </a:extLst>
          </p:cNvPr>
          <p:cNvSpPr txBox="1"/>
          <p:nvPr/>
        </p:nvSpPr>
        <p:spPr>
          <a:xfrm>
            <a:off x="2564645" y="4760249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Patient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0B959-8B65-C828-4739-3A0F311CAE15}"/>
              </a:ext>
            </a:extLst>
          </p:cNvPr>
          <p:cNvSpPr txBox="1"/>
          <p:nvPr/>
        </p:nvSpPr>
        <p:spPr>
          <a:xfrm>
            <a:off x="3807917" y="4760249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Clinical sample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6E094-D545-446C-A91B-E1089AAE6CC9}"/>
              </a:ext>
            </a:extLst>
          </p:cNvPr>
          <p:cNvSpPr txBox="1"/>
          <p:nvPr/>
        </p:nvSpPr>
        <p:spPr>
          <a:xfrm>
            <a:off x="5459180" y="4760249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Genomics (DNA)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A559B-84F0-26C3-BB82-B6B3D43853BE}"/>
              </a:ext>
            </a:extLst>
          </p:cNvPr>
          <p:cNvSpPr txBox="1"/>
          <p:nvPr/>
        </p:nvSpPr>
        <p:spPr>
          <a:xfrm>
            <a:off x="7072321" y="4751462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Molecular Test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6C9F3-A3C6-C43F-FD72-6C6F826055FE}"/>
              </a:ext>
            </a:extLst>
          </p:cNvPr>
          <p:cNvSpPr txBox="1"/>
          <p:nvPr/>
        </p:nvSpPr>
        <p:spPr>
          <a:xfrm>
            <a:off x="8862730" y="475146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Result</a:t>
            </a:r>
          </a:p>
        </p:txBody>
      </p:sp>
      <p:pic>
        <p:nvPicPr>
          <p:cNvPr id="17" name="Graphic 16" descr="DNA">
            <a:extLst>
              <a:ext uri="{FF2B5EF4-FFF2-40B4-BE49-F238E27FC236}">
                <a16:creationId xmlns:a16="http://schemas.microsoft.com/office/drawing/2014/main" id="{A31F6746-E416-39AB-3603-92EEB8952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2845" y="3758866"/>
            <a:ext cx="933279" cy="933279"/>
          </a:xfrm>
          <a:prstGeom prst="rect">
            <a:avLst/>
          </a:prstGeom>
        </p:spPr>
      </p:pic>
      <p:pic>
        <p:nvPicPr>
          <p:cNvPr id="18" name="Picture 4" descr="Information Science — mike powers illustration and design">
            <a:extLst>
              <a:ext uri="{FF2B5EF4-FFF2-40B4-BE49-F238E27FC236}">
                <a16:creationId xmlns:a16="http://schemas.microsoft.com/office/drawing/2014/main" id="{DE3B0524-F37B-A63A-6AA6-102986F2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402" y="3661115"/>
            <a:ext cx="1067563" cy="10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medical animation – Page 2">
            <a:extLst>
              <a:ext uri="{FF2B5EF4-FFF2-40B4-BE49-F238E27FC236}">
                <a16:creationId xmlns:a16="http://schemas.microsoft.com/office/drawing/2014/main" id="{DCD2467A-9B09-BF17-6C69-FC0747F3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77" t="8620" r="10826" b="24248"/>
          <a:stretch/>
        </p:blipFill>
        <p:spPr bwMode="auto">
          <a:xfrm>
            <a:off x="2429147" y="3748469"/>
            <a:ext cx="955516" cy="93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Petri Dish">
            <a:extLst>
              <a:ext uri="{FF2B5EF4-FFF2-40B4-BE49-F238E27FC236}">
                <a16:creationId xmlns:a16="http://schemas.microsoft.com/office/drawing/2014/main" id="{FB470516-08D5-9C48-9927-D6538F99A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24938" y="3758866"/>
            <a:ext cx="933279" cy="933279"/>
          </a:xfrm>
          <a:prstGeom prst="rect">
            <a:avLst/>
          </a:prstGeom>
        </p:spPr>
      </p:pic>
      <p:pic>
        <p:nvPicPr>
          <p:cNvPr id="21" name="Graphic 20" descr="Presentation with pie chart">
            <a:extLst>
              <a:ext uri="{FF2B5EF4-FFF2-40B4-BE49-F238E27FC236}">
                <a16:creationId xmlns:a16="http://schemas.microsoft.com/office/drawing/2014/main" id="{5C8E685B-3F7F-8E52-AF60-99ACE66CFF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12019" y="3720145"/>
            <a:ext cx="933279" cy="93327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3110101-C3F2-3EF2-228A-D6D0ABFA2C7C}"/>
              </a:ext>
            </a:extLst>
          </p:cNvPr>
          <p:cNvGrpSpPr/>
          <p:nvPr/>
        </p:nvGrpSpPr>
        <p:grpSpPr>
          <a:xfrm>
            <a:off x="7725289" y="2347833"/>
            <a:ext cx="1453375" cy="2553772"/>
            <a:chOff x="5978330" y="1548961"/>
            <a:chExt cx="1423974" cy="2502112"/>
          </a:xfrm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8C78A8B-DB68-630B-373A-90674DA53A88}"/>
                </a:ext>
              </a:extLst>
            </p:cNvPr>
            <p:cNvSpPr/>
            <p:nvPr/>
          </p:nvSpPr>
          <p:spPr>
            <a:xfrm rot="10800000">
              <a:off x="6322242" y="2788890"/>
              <a:ext cx="770522" cy="1262183"/>
            </a:xfrm>
            <a:prstGeom prst="triangle">
              <a:avLst/>
            </a:pr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pic>
          <p:nvPicPr>
            <p:cNvPr id="28" name="Picture 2" descr="What's so funny about AI humour? - The Economic Times">
              <a:extLst>
                <a:ext uri="{FF2B5EF4-FFF2-40B4-BE49-F238E27FC236}">
                  <a16:creationId xmlns:a16="http://schemas.microsoft.com/office/drawing/2014/main" id="{92B182F9-5B00-D75C-A16C-4923F6461E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93"/>
            <a:stretch/>
          </p:blipFill>
          <p:spPr bwMode="auto">
            <a:xfrm rot="5400000" flipH="1">
              <a:off x="6070352" y="1456939"/>
              <a:ext cx="1239929" cy="1423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22D895-7864-ADBB-DF07-0F5053DBFBFC}"/>
                </a:ext>
              </a:extLst>
            </p:cNvPr>
            <p:cNvSpPr txBox="1"/>
            <p:nvPr/>
          </p:nvSpPr>
          <p:spPr>
            <a:xfrm>
              <a:off x="6454791" y="2686826"/>
              <a:ext cx="490334" cy="361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351F53-5266-673D-92D8-C8726DEC5944}"/>
              </a:ext>
            </a:extLst>
          </p:cNvPr>
          <p:cNvGrpSpPr/>
          <p:nvPr/>
        </p:nvGrpSpPr>
        <p:grpSpPr>
          <a:xfrm>
            <a:off x="2743808" y="2624281"/>
            <a:ext cx="4638728" cy="2263425"/>
            <a:chOff x="1097621" y="1819812"/>
            <a:chExt cx="4544892" cy="2217639"/>
          </a:xfrm>
        </p:grpSpPr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8F7CAD5B-15EA-8AB1-774A-7C2AFA4E6C41}"/>
                </a:ext>
              </a:extLst>
            </p:cNvPr>
            <p:cNvSpPr/>
            <p:nvPr/>
          </p:nvSpPr>
          <p:spPr>
            <a:xfrm rot="10800000">
              <a:off x="4754443" y="2775268"/>
              <a:ext cx="770522" cy="1262183"/>
            </a:xfrm>
            <a:prstGeom prst="triangle">
              <a:avLst/>
            </a:prstGeom>
            <a:solidFill>
              <a:schemeClr val="bg1">
                <a:lumMod val="65000"/>
                <a:alpha val="4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B8677EE-FDB8-68C3-EF3F-F04BB872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7621" y="1819812"/>
              <a:ext cx="4544892" cy="94602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1ED34D7-6E2E-7AB4-1693-C5558548A9DF}"/>
              </a:ext>
            </a:extLst>
          </p:cNvPr>
          <p:cNvSpPr txBox="1"/>
          <p:nvPr/>
        </p:nvSpPr>
        <p:spPr>
          <a:xfrm>
            <a:off x="3310443" y="5056735"/>
            <a:ext cx="5958961" cy="40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>
                <a:solidFill>
                  <a:schemeClr val="accent4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MOLECULAR DIAGNOSTIC PIPELINE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719970-B341-D3E0-C59F-58BC4E1962D2}"/>
              </a:ext>
            </a:extLst>
          </p:cNvPr>
          <p:cNvSpPr txBox="1"/>
          <p:nvPr/>
        </p:nvSpPr>
        <p:spPr>
          <a:xfrm>
            <a:off x="2211729" y="1651606"/>
            <a:ext cx="8492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Maintain traditional qPCR workflow and instrumentation while streamlining data analysis and management</a:t>
            </a:r>
            <a:endParaRPr lang="en-US" sz="3200" b="1" dirty="0">
              <a:latin typeface="Apple SD Gothic Neo" panose="02000300000000000000" pitchFamily="2" charset="-127"/>
              <a:ea typeface="Apple SD Gothic Neo" panose="02000300000000000000" pitchFamily="2" charset="-127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BDCE4A-AC09-9143-8597-BA62FA18676C}"/>
              </a:ext>
            </a:extLst>
          </p:cNvPr>
          <p:cNvSpPr txBox="1"/>
          <p:nvPr/>
        </p:nvSpPr>
        <p:spPr>
          <a:xfrm>
            <a:off x="0" y="651935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Patent reference numbers GB2108339.9 (2021), WO2022038279A1 (2020) and WO2019234247A1 (2018)   </a:t>
            </a:r>
          </a:p>
        </p:txBody>
      </p:sp>
    </p:spTree>
    <p:extLst>
      <p:ext uri="{BB962C8B-B14F-4D97-AF65-F5344CB8AC3E}">
        <p14:creationId xmlns:p14="http://schemas.microsoft.com/office/powerpoint/2010/main" val="106784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64B51B-1B78-C5EA-52EE-4801EA18504C}"/>
              </a:ext>
            </a:extLst>
          </p:cNvPr>
          <p:cNvSpPr/>
          <p:nvPr/>
        </p:nvSpPr>
        <p:spPr>
          <a:xfrm>
            <a:off x="421240" y="256854"/>
            <a:ext cx="2732926" cy="893852"/>
          </a:xfrm>
          <a:prstGeom prst="rect">
            <a:avLst/>
          </a:prstGeom>
          <a:solidFill>
            <a:srgbClr val="FFFD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43D0C-1C70-BF0C-E52F-D9FD637D0366}"/>
              </a:ext>
            </a:extLst>
          </p:cNvPr>
          <p:cNvSpPr/>
          <p:nvPr/>
        </p:nvSpPr>
        <p:spPr>
          <a:xfrm>
            <a:off x="723654" y="411392"/>
            <a:ext cx="10886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085C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lt"/>
              </a:rPr>
              <a:t>Data-driven multiplexing: how does it works?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E768A9-04ED-4B5D-6DAF-0FFC729664FB}"/>
              </a:ext>
            </a:extLst>
          </p:cNvPr>
          <p:cNvGrpSpPr/>
          <p:nvPr/>
        </p:nvGrpSpPr>
        <p:grpSpPr>
          <a:xfrm>
            <a:off x="968981" y="1375127"/>
            <a:ext cx="8673953" cy="4107745"/>
            <a:chOff x="551973" y="1669954"/>
            <a:chExt cx="6125724" cy="28215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BACE415-6801-1A9C-3245-86293EEEC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973" y="1669954"/>
              <a:ext cx="3575195" cy="2821545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804C434-25E3-E08E-3412-A717F9E494C6}"/>
                </a:ext>
              </a:extLst>
            </p:cNvPr>
            <p:cNvGrpSpPr/>
            <p:nvPr/>
          </p:nvGrpSpPr>
          <p:grpSpPr>
            <a:xfrm>
              <a:off x="4250030" y="1669954"/>
              <a:ext cx="2427667" cy="2821545"/>
              <a:chOff x="2736657" y="2450593"/>
              <a:chExt cx="1734493" cy="221315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AB1809-EE7A-534C-C988-D1CBEBF02AB4}"/>
                  </a:ext>
                </a:extLst>
              </p:cNvPr>
              <p:cNvSpPr/>
              <p:nvPr/>
            </p:nvSpPr>
            <p:spPr>
              <a:xfrm>
                <a:off x="2736657" y="2450593"/>
                <a:ext cx="1734493" cy="22131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C1A843E-E41E-5DF2-E7CF-73C2FB5A27CC}"/>
                  </a:ext>
                </a:extLst>
              </p:cNvPr>
              <p:cNvGrpSpPr/>
              <p:nvPr/>
            </p:nvGrpSpPr>
            <p:grpSpPr>
              <a:xfrm>
                <a:off x="2771109" y="2545385"/>
                <a:ext cx="1670452" cy="1933521"/>
                <a:chOff x="5959704" y="1278012"/>
                <a:chExt cx="3020443" cy="3239739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06E23750-E8DA-318F-D124-78F10CD8BE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0083" y="2179209"/>
                  <a:ext cx="2379681" cy="23385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EAF8DCC-9AA0-2058-D870-A32FDCFF386F}"/>
                    </a:ext>
                  </a:extLst>
                </p:cNvPr>
                <p:cNvSpPr/>
                <p:nvPr/>
              </p:nvSpPr>
              <p:spPr>
                <a:xfrm>
                  <a:off x="5959704" y="1278012"/>
                  <a:ext cx="3020443" cy="768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en-US" sz="1600" dirty="0">
                      <a:solidFill>
                        <a:srgbClr val="0085CA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Accuracy: </a:t>
                  </a:r>
                  <a:r>
                    <a:rPr lang="en-US" sz="1600" b="1" dirty="0">
                      <a:solidFill>
                        <a:srgbClr val="0085CA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99.1%</a:t>
                  </a:r>
                </a:p>
                <a:p>
                  <a:pPr algn="ctr" fontAlgn="base"/>
                  <a:r>
                    <a:rPr lang="en-US" sz="1600" dirty="0">
                      <a:solidFill>
                        <a:srgbClr val="0085CA"/>
                      </a:solidFill>
                      <a:latin typeface="Apple SD Gothic Neo" panose="02000300000000000000" pitchFamily="2" charset="-127"/>
                      <a:ea typeface="Apple SD Gothic Neo" panose="02000300000000000000" pitchFamily="2" charset="-127"/>
                    </a:rPr>
                    <a:t>(20% increase)</a:t>
                  </a:r>
                </a:p>
              </p:txBody>
            </p:sp>
          </p:grp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FE1DA91-A51A-5EE6-A1A3-0C4AAC8A6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340" y="1375127"/>
            <a:ext cx="1421006" cy="415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0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64B51B-1B78-C5EA-52EE-4801EA18504C}"/>
              </a:ext>
            </a:extLst>
          </p:cNvPr>
          <p:cNvSpPr/>
          <p:nvPr/>
        </p:nvSpPr>
        <p:spPr>
          <a:xfrm>
            <a:off x="421240" y="256854"/>
            <a:ext cx="2732926" cy="893852"/>
          </a:xfrm>
          <a:prstGeom prst="rect">
            <a:avLst/>
          </a:prstGeom>
          <a:solidFill>
            <a:srgbClr val="FFFD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43D0C-1C70-BF0C-E52F-D9FD637D0366}"/>
              </a:ext>
            </a:extLst>
          </p:cNvPr>
          <p:cNvSpPr/>
          <p:nvPr/>
        </p:nvSpPr>
        <p:spPr>
          <a:xfrm>
            <a:off x="723654" y="411392"/>
            <a:ext cx="10886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085C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lt"/>
              </a:rPr>
              <a:t>Amplification and melting curve analysis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0592C5-C4D4-BF42-23EB-BE8EEC9E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40" y="1405605"/>
            <a:ext cx="11064516" cy="45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5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64B51B-1B78-C5EA-52EE-4801EA18504C}"/>
              </a:ext>
            </a:extLst>
          </p:cNvPr>
          <p:cNvSpPr/>
          <p:nvPr/>
        </p:nvSpPr>
        <p:spPr>
          <a:xfrm>
            <a:off x="421240" y="256854"/>
            <a:ext cx="2732926" cy="893852"/>
          </a:xfrm>
          <a:prstGeom prst="rect">
            <a:avLst/>
          </a:prstGeom>
          <a:solidFill>
            <a:srgbClr val="FFFD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43D0C-1C70-BF0C-E52F-D9FD637D0366}"/>
              </a:ext>
            </a:extLst>
          </p:cNvPr>
          <p:cNvSpPr/>
          <p:nvPr/>
        </p:nvSpPr>
        <p:spPr>
          <a:xfrm>
            <a:off x="723654" y="411392"/>
            <a:ext cx="10886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085C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lt"/>
              </a:rPr>
              <a:t>Amplification and melting curve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D5382-B625-B895-25F4-0015ED48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33" y="1189718"/>
            <a:ext cx="4307933" cy="47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64B51B-1B78-C5EA-52EE-4801EA18504C}"/>
              </a:ext>
            </a:extLst>
          </p:cNvPr>
          <p:cNvSpPr/>
          <p:nvPr/>
        </p:nvSpPr>
        <p:spPr>
          <a:xfrm>
            <a:off x="421240" y="256854"/>
            <a:ext cx="2732926" cy="893852"/>
          </a:xfrm>
          <a:prstGeom prst="rect">
            <a:avLst/>
          </a:prstGeom>
          <a:solidFill>
            <a:srgbClr val="FFFD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43D0C-1C70-BF0C-E52F-D9FD637D0366}"/>
              </a:ext>
            </a:extLst>
          </p:cNvPr>
          <p:cNvSpPr/>
          <p:nvPr/>
        </p:nvSpPr>
        <p:spPr>
          <a:xfrm>
            <a:off x="723654" y="411392"/>
            <a:ext cx="10886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rgbClr val="0085C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lt"/>
              </a:rPr>
              <a:t>Data-driven multiplexing: CPE as case study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A854E146-0C16-6443-9896-10031160B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91"/>
          <a:stretch/>
        </p:blipFill>
        <p:spPr>
          <a:xfrm>
            <a:off x="2420797" y="1306633"/>
            <a:ext cx="7350406" cy="3692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A0BE83-E468-D94A-B7A1-BB5369542EDF}"/>
              </a:ext>
            </a:extLst>
          </p:cNvPr>
          <p:cNvSpPr txBox="1"/>
          <p:nvPr/>
        </p:nvSpPr>
        <p:spPr>
          <a:xfrm>
            <a:off x="1" y="5235481"/>
            <a:ext cx="12191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7-plex for respiratory pathogens using TaqMan probes &amp; LAMP (</a:t>
            </a:r>
            <a:r>
              <a:rPr lang="en-GB" i="1" dirty="0"/>
              <a:t>Sensors &amp; Diagnostics.</a:t>
            </a:r>
            <a:r>
              <a:rPr lang="en-GB" dirty="0"/>
              <a:t> 2022)</a:t>
            </a:r>
          </a:p>
          <a:p>
            <a:pPr algn="ctr"/>
            <a:r>
              <a:rPr lang="en-GB" dirty="0"/>
              <a:t>5-plex for CPE using </a:t>
            </a:r>
            <a:r>
              <a:rPr lang="en-GB" dirty="0" err="1"/>
              <a:t>Sybr</a:t>
            </a:r>
            <a:r>
              <a:rPr lang="en-GB" dirty="0"/>
              <a:t> green (</a:t>
            </a:r>
            <a:r>
              <a:rPr lang="en-GB" i="1" dirty="0"/>
              <a:t>Anal Chem.</a:t>
            </a:r>
            <a:r>
              <a:rPr lang="en-GB" dirty="0"/>
              <a:t> 2019 &amp; </a:t>
            </a:r>
            <a:r>
              <a:rPr lang="en-GB" i="1" dirty="0"/>
              <a:t>Front Mol </a:t>
            </a:r>
            <a:r>
              <a:rPr lang="en-GB" i="1" dirty="0" err="1"/>
              <a:t>Biosci</a:t>
            </a:r>
            <a:r>
              <a:rPr lang="en-GB" i="1" dirty="0"/>
              <a:t>.</a:t>
            </a:r>
            <a:r>
              <a:rPr lang="en-GB" dirty="0"/>
              <a:t> 2021)</a:t>
            </a:r>
          </a:p>
          <a:p>
            <a:pPr algn="ctr"/>
            <a:r>
              <a:rPr lang="en-GB" dirty="0"/>
              <a:t>9-plex for mobilized colistin resistance genes using </a:t>
            </a:r>
            <a:r>
              <a:rPr lang="en-GB" dirty="0" err="1"/>
              <a:t>Sybr</a:t>
            </a:r>
            <a:r>
              <a:rPr lang="en-GB" dirty="0"/>
              <a:t> green (</a:t>
            </a:r>
            <a:r>
              <a:rPr lang="en-GB" i="1" dirty="0"/>
              <a:t>Anal Chem.</a:t>
            </a:r>
            <a:r>
              <a:rPr lang="en-GB" dirty="0"/>
              <a:t> 2020)</a:t>
            </a:r>
          </a:p>
        </p:txBody>
      </p:sp>
      <p:pic>
        <p:nvPicPr>
          <p:cNvPr id="3076" name="Picture 4" descr="Imperial College Healthcare NHS Trust | Imperial College Business School">
            <a:extLst>
              <a:ext uri="{FF2B5EF4-FFF2-40B4-BE49-F238E27FC236}">
                <a16:creationId xmlns:a16="http://schemas.microsoft.com/office/drawing/2014/main" id="{73216E33-4606-5A42-B99C-BE695086D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86" t="31760" r="10863" b="33578"/>
          <a:stretch/>
        </p:blipFill>
        <p:spPr bwMode="auto">
          <a:xfrm>
            <a:off x="334807" y="237524"/>
            <a:ext cx="2819359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70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99F0290-4C76-68D7-6846-030DA52D1052}"/>
              </a:ext>
            </a:extLst>
          </p:cNvPr>
          <p:cNvGrpSpPr/>
          <p:nvPr/>
        </p:nvGrpSpPr>
        <p:grpSpPr>
          <a:xfrm>
            <a:off x="4658172" y="327061"/>
            <a:ext cx="5278083" cy="5600978"/>
            <a:chOff x="6791829" y="194104"/>
            <a:chExt cx="5278083" cy="5600978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0035E44-689E-800E-31D5-DD9847E2C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82269" y="194104"/>
              <a:ext cx="897202" cy="902249"/>
            </a:xfrm>
            <a:prstGeom prst="rect">
              <a:avLst/>
            </a:prstGeom>
            <a:solidFill>
              <a:srgbClr val="FFFDF1"/>
            </a:solidFill>
          </p:spPr>
        </p:pic>
        <p:pic>
          <p:nvPicPr>
            <p:cNvPr id="5" name="Picture 4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D97B46AE-9F3F-D89F-B2C5-802F38320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78"/>
            <a:stretch/>
          </p:blipFill>
          <p:spPr>
            <a:xfrm>
              <a:off x="6791829" y="1150706"/>
              <a:ext cx="5278083" cy="3345862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ACAA9D-D8C1-4238-8308-3D34300A5341}"/>
                </a:ext>
              </a:extLst>
            </p:cNvPr>
            <p:cNvGrpSpPr/>
            <p:nvPr/>
          </p:nvGrpSpPr>
          <p:grpSpPr>
            <a:xfrm>
              <a:off x="7342967" y="4590331"/>
              <a:ext cx="4175806" cy="1204751"/>
              <a:chOff x="7382706" y="4590331"/>
              <a:chExt cx="4175806" cy="1204751"/>
            </a:xfrm>
          </p:grpSpPr>
          <p:pic>
            <p:nvPicPr>
              <p:cNvPr id="10" name="Picture 9" descr="A person smiling for the camera&#10;&#10;Description automatically generated">
                <a:extLst>
                  <a:ext uri="{FF2B5EF4-FFF2-40B4-BE49-F238E27FC236}">
                    <a16:creationId xmlns:a16="http://schemas.microsoft.com/office/drawing/2014/main" id="{782441F9-6A5D-9096-87DA-92303E9836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519" t="20024" r="23959" b="7456"/>
              <a:stretch/>
            </p:blipFill>
            <p:spPr>
              <a:xfrm>
                <a:off x="7382706" y="4590331"/>
                <a:ext cx="952622" cy="1200561"/>
              </a:xfrm>
              <a:prstGeom prst="rect">
                <a:avLst/>
              </a:prstGeom>
            </p:spPr>
          </p:pic>
          <p:pic>
            <p:nvPicPr>
              <p:cNvPr id="11" name="Picture 2" descr="Matthew Cavuto">
                <a:extLst>
                  <a:ext uri="{FF2B5EF4-FFF2-40B4-BE49-F238E27FC236}">
                    <a16:creationId xmlns:a16="http://schemas.microsoft.com/office/drawing/2014/main" id="{F7481070-C89B-7970-30EF-6B88ABD02A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1142" y="4590331"/>
                <a:ext cx="901532" cy="120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Ivana Pennisi">
                <a:extLst>
                  <a:ext uri="{FF2B5EF4-FFF2-40B4-BE49-F238E27FC236}">
                    <a16:creationId xmlns:a16="http://schemas.microsoft.com/office/drawing/2014/main" id="{AD3EC900-1C2B-C49F-FF74-5C422A789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56980" y="4590332"/>
                <a:ext cx="901532" cy="1200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0FBA730-AF3F-5533-22B7-0304360F6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1278" t="21724" r="69461" b="43206"/>
              <a:stretch/>
            </p:blipFill>
            <p:spPr>
              <a:xfrm>
                <a:off x="8509634" y="4590331"/>
                <a:ext cx="897202" cy="1204751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ED19E2-71B4-05B2-EDE9-04E5E62DC258}"/>
              </a:ext>
            </a:extLst>
          </p:cNvPr>
          <p:cNvGrpSpPr/>
          <p:nvPr/>
        </p:nvGrpSpPr>
        <p:grpSpPr>
          <a:xfrm>
            <a:off x="10137922" y="953990"/>
            <a:ext cx="1939546" cy="5145303"/>
            <a:chOff x="1" y="687434"/>
            <a:chExt cx="1939546" cy="5145303"/>
          </a:xfrm>
        </p:grpSpPr>
        <p:pic>
          <p:nvPicPr>
            <p:cNvPr id="22" name="Picture 4" descr="NIHR logo - CLAHRC North Thames">
              <a:extLst>
                <a:ext uri="{FF2B5EF4-FFF2-40B4-BE49-F238E27FC236}">
                  <a16:creationId xmlns:a16="http://schemas.microsoft.com/office/drawing/2014/main" id="{A68D061D-50C8-06F1-25CD-DCF9533A8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10" y="687434"/>
              <a:ext cx="1397590" cy="161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Biomérieux Logo PNG Vector (EPS) Free Download">
              <a:extLst>
                <a:ext uri="{FF2B5EF4-FFF2-40B4-BE49-F238E27FC236}">
                  <a16:creationId xmlns:a16="http://schemas.microsoft.com/office/drawing/2014/main" id="{8DC6B755-1F63-4928-9CC0-A97B1CF2D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116" y="5193162"/>
              <a:ext cx="1102715" cy="63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Community Jameel | Advancing science">
              <a:extLst>
                <a:ext uri="{FF2B5EF4-FFF2-40B4-BE49-F238E27FC236}">
                  <a16:creationId xmlns:a16="http://schemas.microsoft.com/office/drawing/2014/main" id="{2D410A17-0AB5-46A3-F0E8-8C0D6BE9E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99" y="3687523"/>
              <a:ext cx="1367339" cy="472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3M logo and symbol, meaning, history, PNG">
              <a:extLst>
                <a:ext uri="{FF2B5EF4-FFF2-40B4-BE49-F238E27FC236}">
                  <a16:creationId xmlns:a16="http://schemas.microsoft.com/office/drawing/2014/main" id="{00A56566-2866-E69D-C5C0-D0235C503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02" y="4398027"/>
              <a:ext cx="717241" cy="447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E1B4457D-85C5-D6C5-6E9E-449C76911B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31679" r="11333" b="33396"/>
            <a:stretch/>
          </p:blipFill>
          <p:spPr bwMode="auto">
            <a:xfrm>
              <a:off x="46825" y="2149561"/>
              <a:ext cx="1859921" cy="47248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7" name="Picture 16" descr="RCP / Rosetrees Trust Joint Research Fellowships | RCP London">
              <a:extLst>
                <a:ext uri="{FF2B5EF4-FFF2-40B4-BE49-F238E27FC236}">
                  <a16:creationId xmlns:a16="http://schemas.microsoft.com/office/drawing/2014/main" id="{845E8021-EA52-CA9A-D921-907CFD513C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45" r="7100" b="29663"/>
            <a:stretch/>
          </p:blipFill>
          <p:spPr bwMode="auto">
            <a:xfrm>
              <a:off x="1" y="3011320"/>
              <a:ext cx="1939546" cy="4261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8" name="Picture 18" descr="Wellcome Trust - Wellcome Trust Logo Svg Transparent PNG ...">
              <a:extLst>
                <a:ext uri="{FF2B5EF4-FFF2-40B4-BE49-F238E27FC236}">
                  <a16:creationId xmlns:a16="http://schemas.microsoft.com/office/drawing/2014/main" id="{1C657B1B-B5FC-AA4A-1A73-D5A0C347A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36" y="1064661"/>
              <a:ext cx="717526" cy="693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1D68E6-1FFC-CAE2-269D-7C7D9C36FA61}"/>
              </a:ext>
            </a:extLst>
          </p:cNvPr>
          <p:cNvGrpSpPr/>
          <p:nvPr/>
        </p:nvGrpSpPr>
        <p:grpSpPr>
          <a:xfrm>
            <a:off x="168370" y="2060582"/>
            <a:ext cx="4284814" cy="3051015"/>
            <a:chOff x="2154844" y="2960743"/>
            <a:chExt cx="4284814" cy="305101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4F4A198-5053-8019-E1BC-DF3F8540B1CB}"/>
                </a:ext>
              </a:extLst>
            </p:cNvPr>
            <p:cNvGrpSpPr/>
            <p:nvPr/>
          </p:nvGrpSpPr>
          <p:grpSpPr>
            <a:xfrm>
              <a:off x="2154844" y="3880596"/>
              <a:ext cx="4284814" cy="2131162"/>
              <a:chOff x="2154844" y="3880596"/>
              <a:chExt cx="4284814" cy="2131162"/>
            </a:xfrm>
          </p:grpSpPr>
          <p:pic>
            <p:nvPicPr>
              <p:cNvPr id="32" name="Picture 31" descr="A person wearing glasses and smiling at the camera&#10;&#10;Description automatically generated">
                <a:extLst>
                  <a:ext uri="{FF2B5EF4-FFF2-40B4-BE49-F238E27FC236}">
                    <a16:creationId xmlns:a16="http://schemas.microsoft.com/office/drawing/2014/main" id="{EE33AF66-6A04-AE36-D2ED-3E65E55F06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17490"/>
              <a:stretch/>
            </p:blipFill>
            <p:spPr>
              <a:xfrm>
                <a:off x="2154844" y="5003188"/>
                <a:ext cx="761815" cy="923301"/>
              </a:xfrm>
              <a:prstGeom prst="rect">
                <a:avLst/>
              </a:prstGeom>
            </p:spPr>
          </p:pic>
          <p:pic>
            <p:nvPicPr>
              <p:cNvPr id="33" name="Picture 2" descr="Publications - Mrs Kerri Hill-Cawthorne">
                <a:extLst>
                  <a:ext uri="{FF2B5EF4-FFF2-40B4-BE49-F238E27FC236}">
                    <a16:creationId xmlns:a16="http://schemas.microsoft.com/office/drawing/2014/main" id="{953939D6-B767-11F3-D9C4-AA1E78C3FD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2481" y="3892728"/>
                <a:ext cx="771843" cy="1031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2" descr="alison.holmes">
                <a:extLst>
                  <a:ext uri="{FF2B5EF4-FFF2-40B4-BE49-F238E27FC236}">
                    <a16:creationId xmlns:a16="http://schemas.microsoft.com/office/drawing/2014/main" id="{8F27CC69-99EC-DFD2-1FD2-CB6F85D7E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9610" y="3882089"/>
                <a:ext cx="771525" cy="1031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14" descr="Image result for tony cass">
                <a:extLst>
                  <a:ext uri="{FF2B5EF4-FFF2-40B4-BE49-F238E27FC236}">
                    <a16:creationId xmlns:a16="http://schemas.microsoft.com/office/drawing/2014/main" id="{91068208-75CE-089E-8BAC-A1E059B631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82" r="11179"/>
              <a:stretch>
                <a:fillRect/>
              </a:stretch>
            </p:blipFill>
            <p:spPr bwMode="auto">
              <a:xfrm>
                <a:off x="3908276" y="3886887"/>
                <a:ext cx="730250" cy="1033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16" descr="Image result for danny o'hare">
                <a:extLst>
                  <a:ext uri="{FF2B5EF4-FFF2-40B4-BE49-F238E27FC236}">
                    <a16:creationId xmlns:a16="http://schemas.microsoft.com/office/drawing/2014/main" id="{E403E08D-4E0F-168E-41F6-AB7C4E96EF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00" r="10976"/>
              <a:stretch>
                <a:fillRect/>
              </a:stretch>
            </p:blipFill>
            <p:spPr bwMode="auto">
              <a:xfrm>
                <a:off x="3022481" y="4973740"/>
                <a:ext cx="771525" cy="973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8">
                <a:extLst>
                  <a:ext uri="{FF2B5EF4-FFF2-40B4-BE49-F238E27FC236}">
                    <a16:creationId xmlns:a16="http://schemas.microsoft.com/office/drawing/2014/main" id="{2C20EEAC-2C65-4A11-98EC-8C086E5A5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3" r="16464" b="35117"/>
              <a:stretch>
                <a:fillRect/>
              </a:stretch>
            </p:blipFill>
            <p:spPr bwMode="auto">
              <a:xfrm>
                <a:off x="4748542" y="3882089"/>
                <a:ext cx="777856" cy="1038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30" descr="anthony.gordon">
                <a:extLst>
                  <a:ext uri="{FF2B5EF4-FFF2-40B4-BE49-F238E27FC236}">
                    <a16:creationId xmlns:a16="http://schemas.microsoft.com/office/drawing/2014/main" id="{2F5EF441-7D9A-314D-94CB-971AB0FB43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5698" y="4973739"/>
                <a:ext cx="761814" cy="998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12">
                <a:extLst>
                  <a:ext uri="{FF2B5EF4-FFF2-40B4-BE49-F238E27FC236}">
                    <a16:creationId xmlns:a16="http://schemas.microsoft.com/office/drawing/2014/main" id="{B7DE7002-D899-31E6-FACB-280BFA888D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4335" y="3880596"/>
                <a:ext cx="773112" cy="1033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>
                <a:extLst>
                  <a:ext uri="{FF2B5EF4-FFF2-40B4-BE49-F238E27FC236}">
                    <a16:creationId xmlns:a16="http://schemas.microsoft.com/office/drawing/2014/main" id="{033047CF-1404-FB76-F694-71A1C296E0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2970" y="4977968"/>
                <a:ext cx="773428" cy="1033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8" descr="m.wilkins">
                <a:extLst>
                  <a:ext uri="{FF2B5EF4-FFF2-40B4-BE49-F238E27FC236}">
                    <a16:creationId xmlns:a16="http://schemas.microsoft.com/office/drawing/2014/main" id="{7CFF288A-8387-72D3-D0AD-00176CA4B6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6302" y="4992219"/>
                <a:ext cx="793356" cy="1019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1" name="Picture 30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B6F0E2B-5783-615B-7A0C-113632285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15426" y="2960743"/>
              <a:ext cx="1363650" cy="821852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D757418-ADE3-4071-57AB-B37B73E16FF3}"/>
              </a:ext>
            </a:extLst>
          </p:cNvPr>
          <p:cNvSpPr/>
          <p:nvPr/>
        </p:nvSpPr>
        <p:spPr>
          <a:xfrm>
            <a:off x="421240" y="256854"/>
            <a:ext cx="2732926" cy="893852"/>
          </a:xfrm>
          <a:prstGeom prst="rect">
            <a:avLst/>
          </a:prstGeom>
          <a:solidFill>
            <a:srgbClr val="FFFD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809763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170</Words>
  <Application>Microsoft Macintosh PowerPoint</Application>
  <PresentationFormat>Widescreen</PresentationFormat>
  <Paragraphs>24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Apple SD Gothic Neo</vt:lpstr>
      <vt:lpstr>Arial</vt:lpstr>
      <vt:lpstr>Calibri</vt:lpstr>
      <vt:lpstr>Imperial College London Theme</vt:lpstr>
      <vt:lpstr>Harnessing data to transform the power of molecular diagnostics and epidemiological modelling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Coupling of machine learning methods and digital PCR platforms to enhance diagnostic throughput for infectious diseases</dc:title>
  <dc:creator>Microsoft Office User</dc:creator>
  <cp:lastModifiedBy>Rodriguez Manzano, Jesus</cp:lastModifiedBy>
  <cp:revision>129</cp:revision>
  <dcterms:created xsi:type="dcterms:W3CDTF">2021-11-03T18:23:46Z</dcterms:created>
  <dcterms:modified xsi:type="dcterms:W3CDTF">2023-06-21T07:05:58Z</dcterms:modified>
</cp:coreProperties>
</file>